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595" r:id="rId2"/>
    <p:sldId id="596" r:id="rId3"/>
    <p:sldId id="597" r:id="rId4"/>
    <p:sldId id="598" r:id="rId5"/>
    <p:sldId id="599" r:id="rId6"/>
    <p:sldId id="600" r:id="rId7"/>
    <p:sldId id="580" r:id="rId8"/>
    <p:sldId id="581" r:id="rId9"/>
    <p:sldId id="582" r:id="rId10"/>
    <p:sldId id="583" r:id="rId11"/>
    <p:sldId id="584" r:id="rId12"/>
    <p:sldId id="601" r:id="rId13"/>
    <p:sldId id="602" r:id="rId14"/>
    <p:sldId id="585" r:id="rId15"/>
    <p:sldId id="586" r:id="rId16"/>
    <p:sldId id="587" r:id="rId17"/>
    <p:sldId id="588" r:id="rId18"/>
    <p:sldId id="589" r:id="rId19"/>
    <p:sldId id="590" r:id="rId20"/>
    <p:sldId id="591" r:id="rId21"/>
    <p:sldId id="5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595"/>
            <p14:sldId id="596"/>
            <p14:sldId id="597"/>
            <p14:sldId id="598"/>
            <p14:sldId id="599"/>
            <p14:sldId id="600"/>
            <p14:sldId id="580"/>
            <p14:sldId id="581"/>
            <p14:sldId id="582"/>
            <p14:sldId id="583"/>
            <p14:sldId id="584"/>
            <p14:sldId id="601"/>
            <p14:sldId id="602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40629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467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8631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9707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8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3614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0472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8.mp4"/><Relationship Id="rId7" Type="http://schemas.openxmlformats.org/officeDocument/2006/relationships/image" Target="../media/image2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10.mp4"/><Relationship Id="rId7" Type="http://schemas.openxmlformats.org/officeDocument/2006/relationships/image" Target="../media/image2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11.mp4"/><Relationship Id="rId7" Type="http://schemas.openxmlformats.org/officeDocument/2006/relationships/image" Target="../media/image2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microsoft.com/office/2007/relationships/media" Target="../media/media14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audio" Target="../media/media15.mp3"/><Relationship Id="rId11" Type="http://schemas.openxmlformats.org/officeDocument/2006/relationships/image" Target="../media/image29.png"/><Relationship Id="rId5" Type="http://schemas.microsoft.com/office/2007/relationships/media" Target="../media/media15.mp3"/><Relationship Id="rId10" Type="http://schemas.openxmlformats.org/officeDocument/2006/relationships/image" Target="../media/image28.png"/><Relationship Id="rId4" Type="http://schemas.openxmlformats.org/officeDocument/2006/relationships/video" Target="../media/media14.mp4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29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28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audio" Target="../media/media15.mp3"/><Relationship Id="rId11" Type="http://schemas.openxmlformats.org/officeDocument/2006/relationships/image" Target="../media/image27.png"/><Relationship Id="rId5" Type="http://schemas.microsoft.com/office/2007/relationships/media" Target="../media/media15.mp3"/><Relationship Id="rId10" Type="http://schemas.openxmlformats.org/officeDocument/2006/relationships/notesSlide" Target="../notesSlides/notesSlide20.xml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svg"/><Relationship Id="rId11" Type="http://schemas.openxmlformats.org/officeDocument/2006/relationships/image" Target="../media/image39.sv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svg"/><Relationship Id="rId9" Type="http://schemas.openxmlformats.org/officeDocument/2006/relationships/hyperlink" Target="http://www.sztaki.h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OGHA-elMrxI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10066866" y="3308210"/>
            <a:ext cx="2413373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   Vagy milyen megkötések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és körülmények között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lenen alkalmazható az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esetünkben.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Mindegyik esetében megpróbálom elmagyarázni, hogy mi a lényege, hogyan működik.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konkrét példát is adok rá és megmutatom, hogy melyik része kapcsolódik a mi megoldásunkhoz.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Egy példán keresztül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10066866" y="234349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miért alkalmazható, miért nem alkalmazható a mi esetünkben.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10066866" y="234349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Megmutatom</a:t>
            </a: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7" name="Szöveg helye 14">
            <a:extLst>
              <a:ext uri="{FF2B5EF4-FFF2-40B4-BE49-F238E27FC236}">
                <a16:creationId xmlns:a16="http://schemas.microsoft.com/office/drawing/2014/main" id="{23F2B2C5-BA30-4967-9D0B-29F69A9DA9FE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06851699-5761-45DE-972C-65B6CE5B608E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EA8BC159-8AAF-4C2C-94E9-867DABE1D4BF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10066866" y="643039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jobban megértsük a mi megoldásunk elméleti megfontolásait.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10066866" y="6430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Mindezt annak érdekében,</a:t>
            </a:r>
          </a:p>
        </p:txBody>
      </p:sp>
    </p:spTree>
    <p:extLst>
      <p:ext uri="{BB962C8B-B14F-4D97-AF65-F5344CB8AC3E}">
        <p14:creationId xmlns:p14="http://schemas.microsoft.com/office/powerpoint/2010/main" val="3893006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 animBg="1"/>
      <p:bldP spid="54" grpId="0" animBg="1"/>
      <p:bldP spid="66" grpId="0" animBg="1"/>
      <p:bldP spid="67" grpId="0" animBg="1"/>
      <p:bldP spid="30" grpId="0" animBg="1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360839" y="348207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7058F863-E8C4-449C-A84C-2C7052370255}"/>
              </a:ext>
            </a:extLst>
          </p:cNvPr>
          <p:cNvSpPr/>
          <p:nvPr/>
        </p:nvSpPr>
        <p:spPr>
          <a:xfrm>
            <a:off x="360839" y="17501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Az azonos színű vonalak színe nem</a:t>
            </a:r>
            <a:b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</a:b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jó (ha van időm átírom őket)</a:t>
            </a:r>
          </a:p>
        </p:txBody>
      </p:sp>
    </p:spTree>
    <p:extLst>
      <p:ext uri="{BB962C8B-B14F-4D97-AF65-F5344CB8AC3E}">
        <p14:creationId xmlns:p14="http://schemas.microsoft.com/office/powerpoint/2010/main" val="30162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02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E7174BEE-5609-40EF-9C0B-87ED82BC4DCE}"/>
              </a:ext>
            </a:extLst>
          </p:cNvPr>
          <p:cNvSpPr/>
          <p:nvPr/>
        </p:nvSpPr>
        <p:spPr>
          <a:xfrm>
            <a:off x="796555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Ide jön egy animáció ahol x = idő, y = </a:t>
            </a:r>
            <a:r>
              <a:rPr lang="hu-HU" sz="1200" dirty="0" err="1">
                <a:latin typeface="Arial Nova Cond" panose="020B0506020202020204" pitchFamily="34" charset="0"/>
              </a:rPr>
              <a:t>value</a:t>
            </a:r>
            <a:r>
              <a:rPr lang="hu-HU" sz="1200" dirty="0">
                <a:latin typeface="Arial Nova Cond" panose="020B0506020202020204" pitchFamily="34" charset="0"/>
              </a:rPr>
              <a:t> (</a:t>
            </a:r>
            <a:r>
              <a:rPr lang="hu-HU" sz="1200" dirty="0" err="1">
                <a:latin typeface="Arial Nova Cond" panose="020B0506020202020204" pitchFamily="34" charset="0"/>
              </a:rPr>
              <a:t>sensors</a:t>
            </a:r>
            <a:r>
              <a:rPr lang="hu-HU" sz="1200" dirty="0">
                <a:latin typeface="Arial Nova Cond" panose="020B0506020202020204" pitchFamily="34" charset="0"/>
              </a:rPr>
              <a:t>,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Fontos, hogy a színek stimmeljenek a másik ábrával</a:t>
            </a:r>
          </a:p>
        </p:txBody>
      </p:sp>
      <p:sp>
        <p:nvSpPr>
          <p:cNvPr id="16" name="Téglalap: szamárfül 15">
            <a:extLst>
              <a:ext uri="{FF2B5EF4-FFF2-40B4-BE49-F238E27FC236}">
                <a16:creationId xmlns:a16="http://schemas.microsoft.com/office/drawing/2014/main" id="{86CBEDB4-7F02-4D7F-A677-A9E14BD5D3D6}"/>
              </a:ext>
            </a:extLst>
          </p:cNvPr>
          <p:cNvSpPr/>
          <p:nvPr/>
        </p:nvSpPr>
        <p:spPr>
          <a:xfrm>
            <a:off x="7965558" y="3772018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Pluszban ide kell még rakni a </a:t>
            </a:r>
            <a:r>
              <a:rPr lang="hu-HU" sz="1200" dirty="0" err="1">
                <a:latin typeface="Arial Nova Cond" panose="020B0506020202020204" pitchFamily="34" charset="0"/>
              </a:rPr>
              <a:t>history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ani</a:t>
            </a:r>
            <a:r>
              <a:rPr lang="hu-HU" sz="1200" dirty="0">
                <a:latin typeface="Arial Nova Cond" panose="020B0506020202020204" pitchFamily="34" charset="0"/>
              </a:rPr>
              <a:t> első pár </a:t>
            </a:r>
            <a:r>
              <a:rPr lang="hu-HU" sz="1200" dirty="0" err="1">
                <a:latin typeface="Arial Nova Cond" panose="020B0506020202020204" pitchFamily="34" charset="0"/>
              </a:rPr>
              <a:t>framejeből</a:t>
            </a:r>
            <a:r>
              <a:rPr lang="hu-HU" sz="1200" dirty="0">
                <a:latin typeface="Arial Nova Cond" panose="020B0506020202020204" pitchFamily="34" charset="0"/>
              </a:rPr>
              <a:t> készült animációt nagy nagyitásban és úgy, hogy a szenzorok </a:t>
            </a:r>
            <a:r>
              <a:rPr lang="hu-HU" sz="1200" dirty="0" err="1">
                <a:latin typeface="Arial Nova Cond" panose="020B0506020202020204" pitchFamily="34" charset="0"/>
              </a:rPr>
              <a:t>szine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azons</a:t>
            </a:r>
            <a:r>
              <a:rPr lang="hu-HU" sz="1200" dirty="0">
                <a:latin typeface="Arial Nova Cond" panose="020B0506020202020204" pitchFamily="34" charset="0"/>
              </a:rPr>
              <a:t> legyen.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22F600C7-3174-4EB6-B87C-03A615D0ECB3}"/>
              </a:ext>
            </a:extLst>
          </p:cNvPr>
          <p:cNvSpPr/>
          <p:nvPr/>
        </p:nvSpPr>
        <p:spPr>
          <a:xfrm>
            <a:off x="5006337" y="855757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Ja és ami a legfontosabb ugyan ide betenni azt az ábrát amit egyszer már megcsináltam amikor a </a:t>
            </a:r>
            <a:r>
              <a:rPr lang="hu-HU" sz="1200" dirty="0" err="1">
                <a:latin typeface="Arial Nova Cond" panose="020B0506020202020204" pitchFamily="34" charset="0"/>
              </a:rPr>
              <a:t>sinusz</a:t>
            </a:r>
            <a:r>
              <a:rPr lang="hu-HU" sz="1200" dirty="0">
                <a:latin typeface="Arial Nova Cond" panose="020B0506020202020204" pitchFamily="34" charset="0"/>
              </a:rPr>
              <a:t> görbét becsültem online módon, a hibával együtt ábrázolva, de most úgy kéne, hogy a </a:t>
            </a:r>
            <a:r>
              <a:rPr lang="hu-HU" sz="1200" dirty="0" err="1">
                <a:latin typeface="Arial Nova Cond" panose="020B0506020202020204" pitchFamily="34" charset="0"/>
              </a:rPr>
              <a:t>self.sensor_left</a:t>
            </a:r>
            <a:r>
              <a:rPr lang="hu-HU" sz="1200" dirty="0">
                <a:latin typeface="Arial Nova Cond" panose="020B0506020202020204" pitchFamily="34" charset="0"/>
              </a:rPr>
              <a:t> van a jobb tengelyen a függőlegesen meg az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 és a hozzá tartozó </a:t>
            </a:r>
            <a:r>
              <a:rPr lang="hu-HU" sz="1200">
                <a:latin typeface="Arial Nova Cond" panose="020B0506020202020204" pitchFamily="34" charset="0"/>
              </a:rPr>
              <a:t>neurális hálós becslés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1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C16ED8B1-AE7E-4DE6-AC4F-86CBA251E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 animáción a három ábrázolási mód közötti kapcsolatot próbálom meg bemutatni.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4153433" y="42499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 hirtelen ugrott egy nagyság-rendet.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4153433" y="42499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szenzor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6A4C622F-3ADF-48AF-A998-74CFA122A4A9}"/>
              </a:ext>
            </a:extLst>
          </p:cNvPr>
          <p:cNvSpPr/>
          <p:nvPr/>
        </p:nvSpPr>
        <p:spPr>
          <a:xfrm>
            <a:off x="7742794" y="339208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is.</a:t>
            </a:r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D9EB7D2-4209-4273-9859-A32C72401F3F}"/>
              </a:ext>
            </a:extLst>
          </p:cNvPr>
          <p:cNvSpPr/>
          <p:nvPr/>
        </p:nvSpPr>
        <p:spPr>
          <a:xfrm>
            <a:off x="7742794" y="339208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 látható más formában</a:t>
            </a: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ACCC0E9B-6E69-417C-8EBD-7AC17E6DA075}"/>
              </a:ext>
            </a:extLst>
          </p:cNvPr>
          <p:cNvSpPr/>
          <p:nvPr/>
        </p:nvSpPr>
        <p:spPr>
          <a:xfrm>
            <a:off x="2857867" y="316158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Tulajdonképpen ez a három ábra ugyan azt mutatja másféle képen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BE6CBED6-4B70-401F-9F55-FD6B5E42DE90}"/>
              </a:ext>
            </a:extLst>
          </p:cNvPr>
          <p:cNvSpPr/>
          <p:nvPr/>
        </p:nvSpPr>
        <p:spPr>
          <a:xfrm>
            <a:off x="2946240" y="316063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itt is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BCA9AE0D-C893-4A94-B99C-2A283E82864F}"/>
              </a:ext>
            </a:extLst>
          </p:cNvPr>
          <p:cNvSpPr/>
          <p:nvPr/>
        </p:nvSpPr>
        <p:spPr>
          <a:xfrm>
            <a:off x="8851041" y="139196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ugrott egyet nagyságrendileg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ACF645E2-A69B-40A7-85E6-1E97058A826F}"/>
              </a:ext>
            </a:extLst>
          </p:cNvPr>
          <p:cNvSpPr/>
          <p:nvPr/>
        </p:nvSpPr>
        <p:spPr>
          <a:xfrm>
            <a:off x="8939414" y="139101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 jobb szenzor értéke (narancs)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6AF9E6F0-F950-49CE-AB76-16010A1B00F4}"/>
              </a:ext>
            </a:extLst>
          </p:cNvPr>
          <p:cNvSpPr/>
          <p:nvPr/>
        </p:nvSpPr>
        <p:spPr>
          <a:xfrm>
            <a:off x="7742794" y="387415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ez így megy tovább</a:t>
            </a:r>
            <a:endParaRPr lang="hu-HU" dirty="0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A8304B6D-EBC3-4A07-8C9B-D980A0F8AFC8}"/>
              </a:ext>
            </a:extLst>
          </p:cNvPr>
          <p:cNvSpPr/>
          <p:nvPr/>
        </p:nvSpPr>
        <p:spPr>
          <a:xfrm>
            <a:off x="7742794" y="387415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Ő lenne az</a:t>
            </a:r>
          </a:p>
        </p:txBody>
      </p:sp>
    </p:spTree>
    <p:extLst>
      <p:ext uri="{BB962C8B-B14F-4D97-AF65-F5344CB8AC3E}">
        <p14:creationId xmlns:p14="http://schemas.microsoft.com/office/powerpoint/2010/main" val="18261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5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2" presetClass="mediacall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9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Plot3D">
            <a:hlinkClick r:id="" action="ppaction://media"/>
            <a:extLst>
              <a:ext uri="{FF2B5EF4-FFF2-40B4-BE49-F238E27FC236}">
                <a16:creationId xmlns:a16="http://schemas.microsoft.com/office/drawing/2014/main" id="{42597AE9-FDB1-4074-86ED-A322EBEE8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424" y="314342"/>
            <a:ext cx="5152516" cy="5152516"/>
          </a:xfrm>
          <a:prstGeom prst="rect">
            <a:avLst/>
          </a:prstGeom>
        </p:spPr>
      </p:pic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6007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144135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Tök jó lenne, ha a hátsó falra rá tudnám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projektálni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pontokat, akkor látszódna a 2D eloszlásuk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144135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előbb látott 420 hosszú futás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CC6481F9-C6C5-45E3-8539-41028C08BD3A}"/>
              </a:ext>
            </a:extLst>
          </p:cNvPr>
          <p:cNvSpPr/>
          <p:nvPr/>
        </p:nvSpPr>
        <p:spPr>
          <a:xfrm>
            <a:off x="6354024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Direkt hagytam, hogy túllógjanak a képen és inkább rögzítettem a tengelyek tartományát.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9525E28F-E30C-4840-81D5-508FAE8BF18A}"/>
              </a:ext>
            </a:extLst>
          </p:cNvPr>
          <p:cNvSpPr/>
          <p:nvPr/>
        </p:nvSpPr>
        <p:spPr>
          <a:xfrm>
            <a:off x="6354024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előző folytatása mégy 2580 lépés 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477FA767-C73D-418D-895C-F11088EBE725}"/>
              </a:ext>
            </a:extLst>
          </p:cNvPr>
          <p:cNvSpPr/>
          <p:nvPr/>
        </p:nvSpPr>
        <p:spPr>
          <a:xfrm>
            <a:off x="9548883" y="151982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 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Már a 4. fólián felmerült bennem az ötlet, hogy ugyan már egyek rá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regressziós becslést is, és számoljam ki az ettől való négyzetes eltérést is (SSE) mert az alapján lesz látható és érthető, hogy mi is itt igazából a feladat.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0F7FE3F3-F122-476F-8F05-C27E96584DE8}"/>
              </a:ext>
            </a:extLst>
          </p:cNvPr>
          <p:cNvSpPr/>
          <p:nvPr/>
        </p:nvSpPr>
        <p:spPr>
          <a:xfrm>
            <a:off x="9548883" y="386510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Hab lenne a tortán, ha ezekután rá tenném a Neurális Háló becslését is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formáláyban</a:t>
            </a:r>
            <a:r>
              <a:rPr lang="hu-HU" sz="1200" dirty="0">
                <a:latin typeface="Arial Nova Cond" panose="020B0506020202020204" pitchFamily="34" charset="0"/>
              </a:rPr>
              <a:t>. Akkor lehetne igazán megérteni, hogy mi itt a lényeg.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1" grpId="0" animBg="1"/>
      <p:bldP spid="25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8" y="1761441"/>
            <a:ext cx="11063065" cy="389170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Azt várnánk,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 ez az érték egyre kisebb és kisebb lesz, magyarul ez a fekete vonal ellaposodik. Erre persze van egy sokkal értelmesebb mutatószámom is de egyelőre maradjunk ebben.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73553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73458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748917" y="307284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748917" y="307284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516539" y="209500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516539" y="200433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660544" y="20946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Bármely időpontban a középpontól mért távolság [negatív ha lefelé, pozitív ha felfelé tért el]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748917" y="20937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zöld </a:t>
            </a:r>
            <a:r>
              <a:rPr lang="hu-H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volnal</a:t>
            </a:r>
            <a:endParaRPr lang="hu-H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5B30AC3D-B229-4E0F-93B0-A76B68AB21B9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Hogyan számszerűsítsük, hogy mennyire volt jó egy futás, mennyire jól tanulta meg a neurális háló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összefüggést.</a:t>
            </a:r>
          </a:p>
        </p:txBody>
      </p:sp>
      <p:sp>
        <p:nvSpPr>
          <p:cNvPr id="26" name="Szöveg helye 14">
            <a:extLst>
              <a:ext uri="{FF2B5EF4-FFF2-40B4-BE49-F238E27FC236}">
                <a16:creationId xmlns:a16="http://schemas.microsoft.com/office/drawing/2014/main" id="{58642B83-4588-48B9-9D2B-C5FCE17CAAC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erre lesz egy válaszom, de ennél fontosabb, hogy mennyire sikerült közel tartania magát a középvonalhoz. Ezt a középvonaltól mért eltérés abszolútértékének kumulatív értékével mértem, amelyet az alábbi ábrán a fekete vonal jelöl. Az eltérések abszolútértékei összeadódnak és így igy alakul ki minden időpillanatban az adott eredmény.</a:t>
            </a:r>
          </a:p>
        </p:txBody>
      </p:sp>
    </p:spTree>
    <p:extLst>
      <p:ext uri="{BB962C8B-B14F-4D97-AF65-F5344CB8AC3E}">
        <p14:creationId xmlns:p14="http://schemas.microsoft.com/office/powerpoint/2010/main" val="21293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0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36729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kimenete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10970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2215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20457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és hol épül be ez a mi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megoldásunkba.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5772103" y="207512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egy többrétegű neurális hálót választottunk.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5772103" y="207512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Ehhez a becsléshez</a:t>
            </a: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Továbbá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ismerjük a hozzájuk tartozó kimeneti változó értékét is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017921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Distance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1               0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2               2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3             10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58            9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59            5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60            2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zabadkézi sokszög: alakzat 38">
            <a:extLst>
              <a:ext uri="{FF2B5EF4-FFF2-40B4-BE49-F238E27FC236}">
                <a16:creationId xmlns:a16="http://schemas.microsoft.com/office/drawing/2014/main" id="{DECFA8C2-E98A-46DD-B2FC-B17A630FBC83}"/>
              </a:ext>
            </a:extLst>
          </p:cNvPr>
          <p:cNvSpPr/>
          <p:nvPr/>
        </p:nvSpPr>
        <p:spPr>
          <a:xfrm>
            <a:off x="568373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értékek alapján szeretnénk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becsülni [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Center,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004C9266-8481-40E8-B8D8-E494C2308EBA}"/>
              </a:ext>
            </a:extLst>
          </p:cNvPr>
          <p:cNvSpPr/>
          <p:nvPr/>
        </p:nvSpPr>
        <p:spPr>
          <a:xfrm>
            <a:off x="577545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Ezek alapján</a:t>
            </a: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DD0CA76-721F-4651-A7CE-3C8718656EE4}"/>
              </a:ext>
            </a:extLst>
          </p:cNvPr>
          <p:cNvSpPr/>
          <p:nvPr/>
        </p:nvSpPr>
        <p:spPr>
          <a:xfrm>
            <a:off x="946220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változót.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BC60F4B-400F-4816-8B60-209690839414}"/>
              </a:ext>
            </a:extLst>
          </p:cNvPr>
          <p:cNvSpPr/>
          <p:nvPr/>
        </p:nvSpPr>
        <p:spPr>
          <a:xfrm>
            <a:off x="955392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Ezeket az értékeket</a:t>
            </a:r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11546FAD-4713-4436-B867-AD5115F35CA7}"/>
              </a:ext>
            </a:extLst>
          </p:cNvPr>
          <p:cNvSpPr/>
          <p:nvPr/>
        </p:nvSpPr>
        <p:spPr>
          <a:xfrm>
            <a:off x="5772103" y="96219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minden időpillanatban ismert a középértéktől való eltérés mértéke és a szenzorokból mért értékek is.</a:t>
            </a:r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A60FC538-C216-41B8-B4AF-9E92F561DD62}"/>
              </a:ext>
            </a:extLst>
          </p:cNvPr>
          <p:cNvSpPr/>
          <p:nvPr/>
        </p:nvSpPr>
        <p:spPr>
          <a:xfrm>
            <a:off x="5772103" y="96219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Azért tehetjük ezt meg</a:t>
            </a:r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DEC475AA-E158-46F0-B124-D05E2A5E3CE8}"/>
              </a:ext>
            </a:extLst>
          </p:cNvPr>
          <p:cNvSpPr/>
          <p:nvPr/>
        </p:nvSpPr>
        <p:spPr>
          <a:xfrm>
            <a:off x="8198971" y="9787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egy új pontjára lépünk.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Ezáltal megváltoznak a szenzoros adatok és a távolság is.</a:t>
            </a: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63609D29-015A-49D2-AD79-9CDC61BE7EE9}"/>
              </a:ext>
            </a:extLst>
          </p:cNvPr>
          <p:cNvSpPr/>
          <p:nvPr/>
        </p:nvSpPr>
        <p:spPr>
          <a:xfrm>
            <a:off x="8290699" y="97783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Minden új lépéssel</a:t>
            </a:r>
          </a:p>
        </p:txBody>
      </p:sp>
      <p:sp>
        <p:nvSpPr>
          <p:cNvPr id="52" name="Téglalap: lekerekített 51">
            <a:extLst>
              <a:ext uri="{FF2B5EF4-FFF2-40B4-BE49-F238E27FC236}">
                <a16:creationId xmlns:a16="http://schemas.microsoft.com/office/drawing/2014/main" id="{2ACAA0CB-529F-44F7-917F-F90E658E5595}"/>
              </a:ext>
            </a:extLst>
          </p:cNvPr>
          <p:cNvSpPr/>
          <p:nvPr/>
        </p:nvSpPr>
        <p:spPr>
          <a:xfrm>
            <a:off x="8304307" y="208729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Módosítunk a becslést végző függvényen – adaptív tanulás.</a:t>
            </a:r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26273685-886F-4C6C-A024-406A970D05D7}"/>
              </a:ext>
            </a:extLst>
          </p:cNvPr>
          <p:cNvSpPr/>
          <p:nvPr/>
        </p:nvSpPr>
        <p:spPr>
          <a:xfrm>
            <a:off x="8304307" y="199662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Az új adatok ismeretében</a:t>
            </a:r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E6A3220D-9ACF-4C8C-8C7F-C4869892C7AB}"/>
              </a:ext>
            </a:extLst>
          </p:cNvPr>
          <p:cNvSpPr/>
          <p:nvPr/>
        </p:nvSpPr>
        <p:spPr>
          <a:xfrm>
            <a:off x="8304307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Értékeli ki a lehetséges döntéseket és azok következményeit.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CAE838F1-E95D-4EB5-8B10-005389725E10}"/>
              </a:ext>
            </a:extLst>
          </p:cNvPr>
          <p:cNvSpPr/>
          <p:nvPr/>
        </p:nvSpPr>
        <p:spPr>
          <a:xfrm>
            <a:off x="8304307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Az új adatok ismeretében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44995726-5AAE-4C60-8552-9B825F8D4ECD}"/>
              </a:ext>
            </a:extLst>
          </p:cNvPr>
          <p:cNvSpPr/>
          <p:nvPr/>
        </p:nvSpPr>
        <p:spPr>
          <a:xfrm>
            <a:off x="5784586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új pontjára kerül és ez egész folyamat kezdődik előröl.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4F68858-DF26-4914-BBC1-157F21C8154A}"/>
              </a:ext>
            </a:extLst>
          </p:cNvPr>
          <p:cNvSpPr/>
          <p:nvPr/>
        </p:nvSpPr>
        <p:spPr>
          <a:xfrm>
            <a:off x="5784586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Meghozza a döntését</a:t>
            </a:r>
          </a:p>
        </p:txBody>
      </p:sp>
    </p:spTree>
    <p:extLst>
      <p:ext uri="{BB962C8B-B14F-4D97-AF65-F5344CB8AC3E}">
        <p14:creationId xmlns:p14="http://schemas.microsoft.com/office/powerpoint/2010/main" val="47763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24" grpId="0"/>
      <p:bldP spid="33" grpId="0"/>
      <p:bldP spid="38" grpId="0"/>
      <p:bldP spid="39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43923" y="2706466"/>
            <a:ext cx="378514" cy="378514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94EACF27-F664-436D-AB63-09441A4ADF3B}"/>
              </a:ext>
            </a:extLst>
          </p:cNvPr>
          <p:cNvSpPr/>
          <p:nvPr/>
        </p:nvSpPr>
        <p:spPr>
          <a:xfrm>
            <a:off x="-6105" y="187573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AC80416-B54F-463E-AB9B-0CF38508A64E}"/>
              </a:ext>
            </a:extLst>
          </p:cNvPr>
          <p:cNvSpPr/>
          <p:nvPr/>
        </p:nvSpPr>
        <p:spPr>
          <a:xfrm>
            <a:off x="-6105" y="187573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pic>
        <p:nvPicPr>
          <p:cNvPr id="4" name="ani_test_history">
            <a:hlinkClick r:id="" action="ppaction://media"/>
            <a:extLst>
              <a:ext uri="{FF2B5EF4-FFF2-40B4-BE49-F238E27FC236}">
                <a16:creationId xmlns:a16="http://schemas.microsoft.com/office/drawing/2014/main" id="{F96D9A66-6623-4708-AE27-5317E21823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82" y="1297421"/>
            <a:ext cx="11083636" cy="4263159"/>
          </a:xfrm>
          <a:prstGeom prst="rect">
            <a:avLst/>
          </a:prstGeom>
        </p:spPr>
      </p:pic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nagyon rövid tanulás után engedem végig a pályán – hogy érezzük a különbséget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Csak, hogy érezzük milyen az amikor</a:t>
            </a:r>
          </a:p>
        </p:txBody>
      </p:sp>
    </p:spTree>
    <p:extLst>
      <p:ext uri="{BB962C8B-B14F-4D97-AF65-F5344CB8AC3E}">
        <p14:creationId xmlns:p14="http://schemas.microsoft.com/office/powerpoint/2010/main" val="86983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39969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nem használjuk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nincsek meg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hozzájuk tartozó kimenti adatok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700686" y="3854398"/>
            <a:ext cx="834531" cy="1092803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8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86748769-D3F2-47C1-B8FF-02694F597344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E9B6304-AD55-4E8A-B162-563999B35A66}"/>
              </a:ext>
            </a:extLst>
          </p:cNvPr>
          <p:cNvCxnSpPr/>
          <p:nvPr/>
        </p:nvCxnSpPr>
        <p:spPr>
          <a:xfrm flipH="1">
            <a:off x="7987779" y="4429843"/>
            <a:ext cx="622821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6F62DB07-0B10-4D70-BF49-013643A401F6}"/>
              </a:ext>
            </a:extLst>
          </p:cNvPr>
          <p:cNvSpPr/>
          <p:nvPr/>
        </p:nvSpPr>
        <p:spPr>
          <a:xfrm>
            <a:off x="9462200" y="398519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Akkor hogyan akarjuk tanítani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f(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függvényt?</a:t>
            </a:r>
          </a:p>
        </p:txBody>
      </p:sp>
      <p:sp>
        <p:nvSpPr>
          <p:cNvPr id="43" name="Szabadkézi sokszög: alakzat 42">
            <a:extLst>
              <a:ext uri="{FF2B5EF4-FFF2-40B4-BE49-F238E27FC236}">
                <a16:creationId xmlns:a16="http://schemas.microsoft.com/office/drawing/2014/main" id="{92A7F4B3-5EB5-4701-96F3-8290A0F51EAB}"/>
              </a:ext>
            </a:extLst>
          </p:cNvPr>
          <p:cNvSpPr/>
          <p:nvPr/>
        </p:nvSpPr>
        <p:spPr>
          <a:xfrm>
            <a:off x="9553928" y="398424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?. Ha nincsenek kimeneti adatok</a:t>
            </a:r>
          </a:p>
        </p:txBody>
      </p:sp>
      <p:sp>
        <p:nvSpPr>
          <p:cNvPr id="44" name="Téglalap: lekerekített 43">
            <a:extLst>
              <a:ext uri="{FF2B5EF4-FFF2-40B4-BE49-F238E27FC236}">
                <a16:creationId xmlns:a16="http://schemas.microsoft.com/office/drawing/2014/main" id="{824C17BC-87DB-4D6F-923B-61E6BCEF27B0}"/>
              </a:ext>
            </a:extLst>
          </p:cNvPr>
          <p:cNvSpPr/>
          <p:nvPr/>
        </p:nvSpPr>
        <p:spPr>
          <a:xfrm>
            <a:off x="9550574" y="505592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nem tanítjuk, hanem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kiválasztjuk őket.</a:t>
            </a:r>
          </a:p>
        </p:txBody>
      </p:sp>
      <p:sp>
        <p:nvSpPr>
          <p:cNvPr id="45" name="Szabadkézi sokszög: alakzat 44">
            <a:extLst>
              <a:ext uri="{FF2B5EF4-FFF2-40B4-BE49-F238E27FC236}">
                <a16:creationId xmlns:a16="http://schemas.microsoft.com/office/drawing/2014/main" id="{84E4F08E-B3C3-423A-955B-F7F87F3F66AC}"/>
              </a:ext>
            </a:extLst>
          </p:cNvPr>
          <p:cNvSpPr/>
          <p:nvPr/>
        </p:nvSpPr>
        <p:spPr>
          <a:xfrm>
            <a:off x="9550574" y="496525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megoldás</a:t>
            </a:r>
          </a:p>
        </p:txBody>
      </p:sp>
      <p:sp>
        <p:nvSpPr>
          <p:cNvPr id="46" name="Szabadkézi sokszög: alakzat 45">
            <a:extLst>
              <a:ext uri="{FF2B5EF4-FFF2-40B4-BE49-F238E27FC236}">
                <a16:creationId xmlns:a16="http://schemas.microsoft.com/office/drawing/2014/main" id="{51A5783A-231A-4204-AD3D-80557FF494B1}"/>
              </a:ext>
            </a:extLst>
          </p:cNvPr>
          <p:cNvSpPr/>
          <p:nvPr/>
        </p:nvSpPr>
        <p:spPr>
          <a:xfrm>
            <a:off x="6861598" y="505592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vagyis azok populációját. A populációban  az e-gyedek eltérőek.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D49BBBC-EFCC-405F-BD7F-A101984AD08A}"/>
              </a:ext>
            </a:extLst>
          </p:cNvPr>
          <p:cNvSpPr/>
          <p:nvPr/>
        </p:nvSpPr>
        <p:spPr>
          <a:xfrm>
            <a:off x="6861598" y="505592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Létrehozzuk a lehetséges jelölteket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38FDCF19-B425-4BBD-AE3C-55535B8D1AE1}"/>
              </a:ext>
            </a:extLst>
          </p:cNvPr>
          <p:cNvSpPr/>
          <p:nvPr/>
        </p:nvSpPr>
        <p:spPr>
          <a:xfrm>
            <a:off x="6843465" y="3942195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általunk kijelölt pályán és valamilyen metrika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alpján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kiválasztjuk a legeredményesebbeket.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61DB7BEA-3CDB-4329-9C72-CFFC11AF2DCE}"/>
              </a:ext>
            </a:extLst>
          </p:cNvPr>
          <p:cNvSpPr/>
          <p:nvPr/>
        </p:nvSpPr>
        <p:spPr>
          <a:xfrm>
            <a:off x="6843465" y="394219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Hagyjuk, hogy végig menjenek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8FF145B-1752-4A7A-BD7E-F0B7809B658E}"/>
              </a:ext>
            </a:extLst>
          </p:cNvPr>
          <p:cNvSpPr/>
          <p:nvPr/>
        </p:nvSpPr>
        <p:spPr>
          <a:xfrm>
            <a:off x="6843465" y="2841811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létrehozunk egy új populációt.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Miközben a gyengén teljesítőktől megszabadulnunk.</a:t>
            </a:r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B15FC599-BD24-4382-87D4-8BA43458883B}"/>
              </a:ext>
            </a:extLst>
          </p:cNvPr>
          <p:cNvSpPr/>
          <p:nvPr/>
        </p:nvSpPr>
        <p:spPr>
          <a:xfrm>
            <a:off x="6843465" y="28418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 legjobban teljesítőkből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DC92E023-C8EE-4B1E-AC94-C047310BD92D}"/>
              </a:ext>
            </a:extLst>
          </p:cNvPr>
          <p:cNvSpPr/>
          <p:nvPr/>
        </p:nvSpPr>
        <p:spPr>
          <a:xfrm>
            <a:off x="6843465" y="171317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vegyítjük az új populáció tagjainak tulajdonságait. (Keresztezés)</a:t>
            </a:r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53D5FEF5-6CFD-4428-B347-7E49C001C652}"/>
              </a:ext>
            </a:extLst>
          </p:cNvPr>
          <p:cNvSpPr/>
          <p:nvPr/>
        </p:nvSpPr>
        <p:spPr>
          <a:xfrm>
            <a:off x="6843465" y="171317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Különböző módokon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3A01B69C-7A9E-41FB-B3A8-277581119130}"/>
              </a:ext>
            </a:extLst>
          </p:cNvPr>
          <p:cNvSpPr/>
          <p:nvPr/>
        </p:nvSpPr>
        <p:spPr>
          <a:xfrm>
            <a:off x="9462200" y="172394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Még véletlenszerűen változtatunk is rajtuk. (Mutáció)</a:t>
            </a:r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B8099AC2-7FE8-4DF3-B9A7-D66FD2EC0D78}"/>
              </a:ext>
            </a:extLst>
          </p:cNvPr>
          <p:cNvSpPr/>
          <p:nvPr/>
        </p:nvSpPr>
        <p:spPr>
          <a:xfrm>
            <a:off x="9553928" y="172299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Ezen túlmenően</a:t>
            </a:r>
          </a:p>
        </p:txBody>
      </p:sp>
      <p:sp>
        <p:nvSpPr>
          <p:cNvPr id="66" name="Téglalap: lekerekített 65">
            <a:extLst>
              <a:ext uri="{FF2B5EF4-FFF2-40B4-BE49-F238E27FC236}">
                <a16:creationId xmlns:a16="http://schemas.microsoft.com/office/drawing/2014/main" id="{EB3DEB3C-88D0-46A0-97DA-887ED8553E6B}"/>
              </a:ext>
            </a:extLst>
          </p:cNvPr>
          <p:cNvSpPr/>
          <p:nvPr/>
        </p:nvSpPr>
        <p:spPr>
          <a:xfrm>
            <a:off x="9550574" y="2878146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Hagyjuk, hogy végrehajtsák az adott feladatot. – És az egész kezdődik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előről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437F0E-E5F5-40AE-9806-9BC94D2AACA2}"/>
              </a:ext>
            </a:extLst>
          </p:cNvPr>
          <p:cNvSpPr/>
          <p:nvPr/>
        </p:nvSpPr>
        <p:spPr>
          <a:xfrm>
            <a:off x="9550574" y="2787478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Ismét végig engedjük őket</a:t>
            </a:r>
          </a:p>
        </p:txBody>
      </p:sp>
      <p:sp>
        <p:nvSpPr>
          <p:cNvPr id="68" name="Téglalap: szamárfül 67">
            <a:extLst>
              <a:ext uri="{FF2B5EF4-FFF2-40B4-BE49-F238E27FC236}">
                <a16:creationId xmlns:a16="http://schemas.microsoft.com/office/drawing/2014/main" id="{B333A986-CCDF-4BAF-AC34-C23097E00FE4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 ennek a megoldásnak a legnagyobb hátránya (különös tekintettel a felhőben történő erőforrások skálázására – mint megoldandó feladatra nézve)?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69" name="Téglalap: szamárfül 68">
            <a:extLst>
              <a:ext uri="{FF2B5EF4-FFF2-40B4-BE49-F238E27FC236}">
                <a16:creationId xmlns:a16="http://schemas.microsoft.com/office/drawing/2014/main" id="{E2FEC65C-FFCA-4D73-8C05-6F24615A5E2B}"/>
              </a:ext>
            </a:extLst>
          </p:cNvPr>
          <p:cNvSpPr/>
          <p:nvPr/>
        </p:nvSpPr>
        <p:spPr>
          <a:xfrm>
            <a:off x="2675902" y="32552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Megköveteli a szimulált (virtuális) környezetet, vagy ha nem akkor a tanulás idejére sok-sok klasztert kell párhuzamosan kiépíteni és visszabontani – amig a jobb oldalon bemutatott tanulási folyamat tart.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1" name="Téglalap: szamárfül 70">
            <a:extLst>
              <a:ext uri="{FF2B5EF4-FFF2-40B4-BE49-F238E27FC236}">
                <a16:creationId xmlns:a16="http://schemas.microsoft.com/office/drawing/2014/main" id="{852F8352-2A42-4C73-88F4-660D25A93D5C}"/>
              </a:ext>
            </a:extLst>
          </p:cNvPr>
          <p:cNvSpPr/>
          <p:nvPr/>
        </p:nvSpPr>
        <p:spPr>
          <a:xfrm>
            <a:off x="2828302" y="34076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 valaki így a leírásom alapján nem tudta megérteni az analógiát de szeretné elképzelni, hogy miről van szó annak ajánlom ez a rövid </a:t>
            </a:r>
            <a:r>
              <a:rPr lang="hu-HU" sz="1200" dirty="0">
                <a:latin typeface="Arial Nova Cond" panose="020B0506020202020204" pitchFamily="34" charset="0"/>
                <a:hlinkClick r:id="rId6"/>
              </a:rPr>
              <a:t>https://www.youtube.com/watch?v=OGHA-elMrxI</a:t>
            </a:r>
            <a:r>
              <a:rPr lang="hu-HU" sz="1200" dirty="0">
                <a:latin typeface="Arial Nova Cond" panose="020B0506020202020204" pitchFamily="34" charset="0"/>
              </a:rPr>
              <a:t>  videót (érdemes belenézni)</a:t>
            </a:r>
            <a:br>
              <a:rPr lang="hu-HU" sz="1200" dirty="0">
                <a:latin typeface="Arial Nova Cond" panose="020B0506020202020204" pitchFamily="34" charset="0"/>
              </a:rPr>
            </a:b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12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38" grpId="0"/>
      <p:bldP spid="37" grpId="0" animBg="1"/>
      <p:bldP spid="43" grpId="0" animBg="1"/>
      <p:bldP spid="44" grpId="0" animBg="1"/>
      <p:bldP spid="45" grpId="0" animBg="1"/>
      <p:bldP spid="46" grpId="0" animBg="1"/>
      <p:bldP spid="51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332398" y="288797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331891" y="288797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332398" y="39894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331891" y="39894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341733" y="512041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333941" y="5117108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7" name="Szöveg helye 14">
            <a:extLst>
              <a:ext uri="{FF2B5EF4-FFF2-40B4-BE49-F238E27FC236}">
                <a16:creationId xmlns:a16="http://schemas.microsoft.com/office/drawing/2014/main" id="{23F2B2C5-BA30-4967-9D0B-29F69A9DA9FE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06851699-5761-45DE-972C-65B6CE5B608E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EA8BC159-8AAF-4C2C-94E9-867DABE1D4BF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</p:spTree>
    <p:extLst>
      <p:ext uri="{BB962C8B-B14F-4D97-AF65-F5344CB8AC3E}">
        <p14:creationId xmlns:p14="http://schemas.microsoft.com/office/powerpoint/2010/main" val="3366688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6" grpId="0" animBg="1"/>
      <p:bldP spid="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20117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6C00D1D4-5378-4719-9EA0-966DAD5788D5}"/>
              </a:ext>
            </a:extLst>
          </p:cNvPr>
          <p:cNvSpPr/>
          <p:nvPr/>
        </p:nvSpPr>
        <p:spPr>
          <a:xfrm>
            <a:off x="2274458" y="318289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bal oldalin a </a:t>
            </a:r>
            <a:r>
              <a:rPr lang="hu-HU" sz="1200" dirty="0" err="1">
                <a:latin typeface="Arial Nova Cond" panose="020B0506020202020204" pitchFamily="34" charset="0"/>
              </a:rPr>
              <a:t>sesor_left</a:t>
            </a:r>
            <a:r>
              <a:rPr lang="hu-HU" sz="1200" dirty="0">
                <a:latin typeface="Arial Nova Cond" panose="020B0506020202020204" pitchFamily="34" charset="0"/>
              </a:rPr>
              <a:t> értéke jobbról balra emelkedik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jobb oldalin ugyanez a másik irányba – </a:t>
            </a:r>
            <a:r>
              <a:rPr lang="hu-HU" sz="1200" dirty="0" err="1">
                <a:latin typeface="Arial Nova Cond" panose="020B0506020202020204" pitchFamily="34" charset="0"/>
              </a:rPr>
              <a:t>swap</a:t>
            </a:r>
            <a:r>
              <a:rPr lang="hu-HU" sz="1200" dirty="0">
                <a:latin typeface="Arial Nova Cond" panose="020B0506020202020204" pitchFamily="34" charset="0"/>
              </a:rPr>
              <a:t>()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3D642A24-1F74-404A-9E32-CCD18ED10944}"/>
              </a:ext>
            </a:extLst>
          </p:cNvPr>
          <p:cNvSpPr/>
          <p:nvPr/>
        </p:nvSpPr>
        <p:spPr>
          <a:xfrm>
            <a:off x="333446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negyedik dián egyébként azért az látszik, -&gt; hogyha betennék ide egy ábrát és megforgatnám 3D-ben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5" name="Téglalap: szamárfül 24">
            <a:extLst>
              <a:ext uri="{FF2B5EF4-FFF2-40B4-BE49-F238E27FC236}">
                <a16:creationId xmlns:a16="http://schemas.microsoft.com/office/drawing/2014/main" id="{3F157E78-8CEA-43F4-8158-6DF33B50BAAB}"/>
              </a:ext>
            </a:extLst>
          </p:cNvPr>
          <p:cNvSpPr/>
          <p:nvPr/>
        </p:nvSpPr>
        <p:spPr>
          <a:xfrm>
            <a:off x="2983738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hogy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regresszióval f(</a:t>
            </a:r>
            <a:r>
              <a:rPr lang="hu-HU" sz="1200" dirty="0" err="1">
                <a:latin typeface="Arial Nova Cond" panose="020B0506020202020204" pitchFamily="34" charset="0"/>
              </a:rPr>
              <a:t>left,right</a:t>
            </a:r>
            <a:r>
              <a:rPr lang="hu-HU" sz="1200" dirty="0">
                <a:latin typeface="Arial Nova Cond" panose="020B0506020202020204" pitchFamily="34" charset="0"/>
              </a:rPr>
              <a:t>) = z azért nem biztos, hogy olyan vészesen rossz eredményt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adna - sőt ezt azután össze is lehetne </a:t>
            </a:r>
            <a:r>
              <a:rPr lang="hu-HU" sz="1200" dirty="0" err="1">
                <a:latin typeface="Arial Nova Cond" panose="020B0506020202020204" pitchFamily="34" charset="0"/>
              </a:rPr>
              <a:t>hasonlítan</a:t>
            </a:r>
            <a:r>
              <a:rPr lang="hu-HU" sz="1200" dirty="0">
                <a:latin typeface="Arial Nova Cond" panose="020B0506020202020204" pitchFamily="34" charset="0"/>
              </a:rPr>
              <a:t> és a neurális hálóval rátenni egy becslést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úgy, hogy közben mondjuk a (</a:t>
            </a:r>
            <a:r>
              <a:rPr lang="hu-HU" sz="1200" dirty="0" err="1">
                <a:latin typeface="Arial Nova Cond" panose="020B0506020202020204" pitchFamily="34" charset="0"/>
              </a:rPr>
              <a:t>sensor.center</a:t>
            </a:r>
            <a:r>
              <a:rPr lang="hu-HU" sz="1200" dirty="0">
                <a:latin typeface="Arial Nova Cond" panose="020B0506020202020204" pitchFamily="34" charset="0"/>
              </a:rPr>
              <a:t>) nullára van állítva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6" name="Téglalap: szamárfül 25">
            <a:extLst>
              <a:ext uri="{FF2B5EF4-FFF2-40B4-BE49-F238E27FC236}">
                <a16:creationId xmlns:a16="http://schemas.microsoft.com/office/drawing/2014/main" id="{8992EFF7-BBC9-4573-BF65-8E01F3307C1B}"/>
              </a:ext>
            </a:extLst>
          </p:cNvPr>
          <p:cNvSpPr/>
          <p:nvPr/>
        </p:nvSpPr>
        <p:spPr>
          <a:xfrm>
            <a:off x="5654742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statisztikai vagy valamilyen mutatószámként pedig oda lehetne tenni az (r2-őt, vagy a </a:t>
            </a:r>
            <a:r>
              <a:rPr lang="hu-HU" sz="1200" dirty="0" err="1">
                <a:latin typeface="Arial Nova Cond" panose="020B0506020202020204" pitchFamily="34" charset="0"/>
              </a:rPr>
              <a:t>sse</a:t>
            </a:r>
            <a:r>
              <a:rPr lang="hu-HU" sz="1200" dirty="0">
                <a:latin typeface="Arial Nova Cond" panose="020B0506020202020204" pitchFamily="34" charset="0"/>
              </a:rPr>
              <a:t>-t) amit nyilván csak az adott pontokra számolna ki az ember (adott pontpárokra), de </a:t>
            </a:r>
            <a:r>
              <a:rPr lang="hu-HU" sz="1200" dirty="0" err="1">
                <a:latin typeface="Arial Nova Cond" panose="020B0506020202020204" pitchFamily="34" charset="0"/>
              </a:rPr>
              <a:t>ponfelhőre</a:t>
            </a:r>
            <a:r>
              <a:rPr lang="hu-HU" sz="1200" dirty="0">
                <a:latin typeface="Arial Nova Cond" panose="020B0506020202020204" pitchFamily="34" charset="0"/>
              </a:rPr>
              <a:t> illesztett </a:t>
            </a:r>
            <a:r>
              <a:rPr lang="hu-HU" sz="1200" dirty="0" err="1">
                <a:latin typeface="Arial Nova Cond" panose="020B0506020202020204" pitchFamily="34" charset="0"/>
              </a:rPr>
              <a:t>surface-t</a:t>
            </a:r>
            <a:r>
              <a:rPr lang="hu-HU" sz="1200">
                <a:latin typeface="Arial Nova Cond" panose="020B0506020202020204" pitchFamily="34" charset="0"/>
              </a:rPr>
              <a:t> is </a:t>
            </a:r>
            <a:r>
              <a:rPr lang="hu-HU" sz="1200" dirty="0">
                <a:latin typeface="Arial Nova Cond" panose="020B0506020202020204" pitchFamily="34" charset="0"/>
              </a:rPr>
              <a:t>meg lehet csinálni (</a:t>
            </a:r>
            <a:r>
              <a:rPr lang="hu-HU" sz="1200" dirty="0" err="1">
                <a:latin typeface="Arial Nova Cond" panose="020B0506020202020204" pitchFamily="34" charset="0"/>
              </a:rPr>
              <a:t>ugy</a:t>
            </a:r>
            <a:r>
              <a:rPr lang="hu-HU" sz="1200" dirty="0">
                <a:latin typeface="Arial Nova Cond" panose="020B0506020202020204" pitchFamily="34" charset="0"/>
              </a:rPr>
              <a:t> hogy legyen egy 3D </a:t>
            </a:r>
            <a:r>
              <a:rPr lang="hu-HU" sz="1200" dirty="0" err="1">
                <a:latin typeface="Arial Nova Cond" panose="020B0506020202020204" pitchFamily="34" charset="0"/>
              </a:rPr>
              <a:t>scatter</a:t>
            </a:r>
            <a:r>
              <a:rPr lang="hu-HU" sz="1200" dirty="0">
                <a:latin typeface="Arial Nova Cond" panose="020B0506020202020204" pitchFamily="34" charset="0"/>
              </a:rPr>
              <a:t> és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egy </a:t>
            </a:r>
            <a:r>
              <a:rPr lang="hu-HU" sz="1200" dirty="0" err="1">
                <a:latin typeface="Arial Nova Cond" panose="020B0506020202020204" pitchFamily="34" charset="0"/>
              </a:rPr>
              <a:t>plotton</a:t>
            </a:r>
            <a:r>
              <a:rPr lang="hu-HU" sz="1200" dirty="0">
                <a:latin typeface="Arial Nova Cond" panose="020B0506020202020204" pitchFamily="34" charset="0"/>
              </a:rPr>
              <a:t>) (hogy mindenki </a:t>
            </a:r>
            <a:r>
              <a:rPr lang="hu-HU" sz="1200" dirty="0" err="1">
                <a:latin typeface="Arial Nova Cond" panose="020B0506020202020204" pitchFamily="34" charset="0"/>
              </a:rPr>
              <a:t>értese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7972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19125</TotalTime>
  <Words>3839</Words>
  <Application>Microsoft Office PowerPoint</Application>
  <PresentationFormat>Szélesvásznú</PresentationFormat>
  <Paragraphs>348</Paragraphs>
  <Slides>21</Slides>
  <Notes>20</Notes>
  <HiddenSlides>2</HiddenSlides>
  <MMClips>20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8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1067</cp:revision>
  <dcterms:created xsi:type="dcterms:W3CDTF">2019-06-15T13:08:53Z</dcterms:created>
  <dcterms:modified xsi:type="dcterms:W3CDTF">2021-11-03T12:09:22Z</dcterms:modified>
</cp:coreProperties>
</file>